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7" r:id="rId3"/>
    <p:sldId id="264" r:id="rId4"/>
    <p:sldId id="263" r:id="rId5"/>
    <p:sldId id="266" r:id="rId6"/>
    <p:sldId id="265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ebp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eb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Révisions d’orthographe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6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6F48D50-7807-4884-9686-B8AB14027D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20" t="50000"/>
          <a:stretch/>
        </p:blipFill>
        <p:spPr>
          <a:xfrm>
            <a:off x="3835034" y="3620071"/>
            <a:ext cx="4521931" cy="2150613"/>
          </a:xfrm>
          <a:prstGeom prst="rect">
            <a:avLst/>
          </a:prstGeom>
        </p:spPr>
      </p:pic>
      <p:grpSp>
        <p:nvGrpSpPr>
          <p:cNvPr id="12" name="Groupe 11">
            <a:extLst>
              <a:ext uri="{FF2B5EF4-FFF2-40B4-BE49-F238E27FC236}">
                <a16:creationId xmlns:a16="http://schemas.microsoft.com/office/drawing/2014/main" id="{A9CD854C-19BA-4BC7-8A14-0A6C3E996503}"/>
              </a:ext>
            </a:extLst>
          </p:cNvPr>
          <p:cNvGrpSpPr/>
          <p:nvPr/>
        </p:nvGrpSpPr>
        <p:grpSpPr>
          <a:xfrm>
            <a:off x="8990783" y="3672135"/>
            <a:ext cx="2310384" cy="2134901"/>
            <a:chOff x="8990783" y="3672135"/>
            <a:chExt cx="2310384" cy="2134901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9676E6C8-42CC-48AA-8476-F243C0C953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68519">
              <a:off x="9620593" y="3672135"/>
              <a:ext cx="1050765" cy="1306651"/>
            </a:xfrm>
            <a:prstGeom prst="rect">
              <a:avLst/>
            </a:prstGeom>
          </p:spPr>
        </p:pic>
        <p:sp>
          <p:nvSpPr>
            <p:cNvPr id="18" name="Sous-titre 2">
              <a:extLst>
                <a:ext uri="{FF2B5EF4-FFF2-40B4-BE49-F238E27FC236}">
                  <a16:creationId xmlns:a16="http://schemas.microsoft.com/office/drawing/2014/main" id="{F9DCA446-05DC-4D45-BB04-A07B023E2BFB}"/>
                </a:ext>
              </a:extLst>
            </p:cNvPr>
            <p:cNvSpPr txBox="1">
              <a:spLocks/>
            </p:cNvSpPr>
            <p:nvPr/>
          </p:nvSpPr>
          <p:spPr>
            <a:xfrm>
              <a:off x="8990783" y="5014874"/>
              <a:ext cx="2310384" cy="79216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2800" b="1" dirty="0">
                  <a:solidFill>
                    <a:srgbClr val="FF0000"/>
                  </a:solidFill>
                </a:rPr>
                <a:t>Temps limité 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s ou </a:t>
            </a:r>
            <a:r>
              <a:rPr lang="fr-FR" b="1" dirty="0" err="1"/>
              <a:t>ss</a:t>
            </a:r>
            <a:r>
              <a:rPr lang="fr-FR" b="1" dirty="0"/>
              <a:t>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</a:t>
            </a:r>
            <a:r>
              <a:rPr lang="fr-FR" sz="3600" dirty="0" err="1"/>
              <a:t>poi</a:t>
            </a:r>
            <a:r>
              <a:rPr lang="fr-FR" sz="3600" dirty="0"/>
              <a:t>…on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une pi…te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e…</a:t>
            </a:r>
            <a:r>
              <a:rPr lang="fr-FR" sz="3600" dirty="0" err="1"/>
              <a:t>poir</a:t>
            </a:r>
            <a:endParaRPr lang="fr-FR" sz="3600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cou…in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360268" y="1670935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une </a:t>
            </a:r>
            <a:r>
              <a:rPr lang="fr-FR" sz="3600" dirty="0" err="1"/>
              <a:t>apo</a:t>
            </a:r>
            <a:r>
              <a:rPr lang="fr-FR" sz="3600" dirty="0"/>
              <a:t>…</a:t>
            </a:r>
            <a:r>
              <a:rPr lang="fr-FR" sz="3600" dirty="0" err="1"/>
              <a:t>trophe</a:t>
            </a:r>
            <a:endParaRPr lang="fr-FR" sz="3600" dirty="0"/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</a:rPr>
              <a:t>une sauci…e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pou…in</a:t>
            </a:r>
          </a:p>
          <a:p>
            <a:pPr marL="0" indent="0">
              <a:buNone/>
            </a:pP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renver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…er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une </a:t>
            </a: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cai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…e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536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poi</a:t>
            </a:r>
            <a:r>
              <a:rPr lang="fr-FR" sz="3600" dirty="0">
                <a:solidFill>
                  <a:srgbClr val="FF0000"/>
                </a:solidFill>
              </a:rPr>
              <a:t>ss</a:t>
            </a:r>
            <a:r>
              <a:rPr lang="fr-FR" sz="3600" dirty="0"/>
              <a:t>on ou poi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une pi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te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poir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cou</a:t>
            </a:r>
            <a:r>
              <a:rPr lang="fr-FR" sz="3600" dirty="0">
                <a:solidFill>
                  <a:srgbClr val="FF0000"/>
                </a:solidFill>
              </a:rPr>
              <a:t>ss</a:t>
            </a:r>
            <a:r>
              <a:rPr lang="fr-FR" sz="3600" dirty="0"/>
              <a:t>in ou cou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in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une apo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trophe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</a:rPr>
              <a:t>une sauci</a:t>
            </a:r>
            <a:r>
              <a:rPr lang="fr-FR" sz="3600" dirty="0">
                <a:solidFill>
                  <a:srgbClr val="FF0000"/>
                </a:solidFill>
              </a:rPr>
              <a:t>ss</a:t>
            </a:r>
            <a:r>
              <a:rPr lang="fr-FR" sz="3600" dirty="0">
                <a:solidFill>
                  <a:prstClr val="black"/>
                </a:solidFill>
              </a:rPr>
              <a:t>e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pou</a:t>
            </a:r>
            <a:r>
              <a:rPr lang="fr-FR" sz="3600" dirty="0">
                <a:solidFill>
                  <a:srgbClr val="FF0000"/>
                </a:solidFill>
                <a:latin typeface="Calibri" panose="020F0502020204030204"/>
              </a:rPr>
              <a:t>ss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in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renver</a:t>
            </a:r>
            <a:r>
              <a:rPr lang="fr-FR" sz="3600" dirty="0">
                <a:solidFill>
                  <a:srgbClr val="FF0000"/>
                </a:solidFill>
                <a:latin typeface="Calibri" panose="020F0502020204030204"/>
              </a:rPr>
              <a:t>s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er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une cai</a:t>
            </a:r>
            <a:r>
              <a:rPr lang="fr-FR" sz="3600" dirty="0">
                <a:solidFill>
                  <a:srgbClr val="FF0000"/>
                </a:solidFill>
                <a:latin typeface="Calibri" panose="020F0502020204030204"/>
              </a:rPr>
              <a:t>ss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384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c ou ç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une tra…e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</a:t>
            </a:r>
            <a:r>
              <a:rPr lang="fr-FR" sz="3600" dirty="0" err="1"/>
              <a:t>hame</a:t>
            </a:r>
            <a:r>
              <a:rPr lang="fr-FR" sz="3600" dirty="0"/>
              <a:t>…on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…</a:t>
            </a:r>
            <a:r>
              <a:rPr lang="fr-FR" sz="3600" dirty="0" err="1"/>
              <a:t>itron</a:t>
            </a:r>
            <a:endParaRPr lang="fr-FR" sz="3600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re…u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360268" y="1670935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dé…u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</a:rPr>
              <a:t>une </a:t>
            </a:r>
            <a:r>
              <a:rPr lang="fr-FR" sz="3600" dirty="0" err="1">
                <a:solidFill>
                  <a:prstClr val="black"/>
                </a:solidFill>
              </a:rPr>
              <a:t>sor</a:t>
            </a:r>
            <a:r>
              <a:rPr lang="fr-FR" sz="3600" dirty="0">
                <a:solidFill>
                  <a:prstClr val="black"/>
                </a:solidFill>
              </a:rPr>
              <a:t>…</a:t>
            </a:r>
            <a:r>
              <a:rPr lang="fr-FR" sz="3600" dirty="0" err="1">
                <a:solidFill>
                  <a:prstClr val="black"/>
                </a:solidFill>
              </a:rPr>
              <a:t>ière</a:t>
            </a:r>
            <a:endParaRPr lang="fr-FR" sz="3600" dirty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une …</a:t>
            </a: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erise</a:t>
            </a:r>
            <a:endParaRPr lang="fr-FR" sz="3600" dirty="0">
              <a:solidFill>
                <a:prstClr val="black"/>
              </a:solidFill>
              <a:latin typeface="Calibri" panose="020F0502020204030204"/>
            </a:endParaRP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nous tra…</a:t>
            </a: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ons</a:t>
            </a:r>
            <a:endParaRPr lang="fr-FR" sz="3600" dirty="0">
              <a:solidFill>
                <a:prstClr val="black"/>
              </a:solidFill>
              <a:latin typeface="Calibri" panose="020F0502020204030204"/>
            </a:endParaRP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</a:t>
            </a: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commer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…</a:t>
            </a: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ant</a:t>
            </a:r>
            <a:endParaRPr lang="fr-FR" sz="36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36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une tra</a:t>
            </a:r>
            <a:r>
              <a:rPr lang="fr-FR" sz="3600" dirty="0">
                <a:solidFill>
                  <a:srgbClr val="FF0000"/>
                </a:solidFill>
              </a:rPr>
              <a:t>c</a:t>
            </a:r>
            <a:r>
              <a:rPr lang="fr-FR" sz="3600" dirty="0"/>
              <a:t>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hame</a:t>
            </a:r>
            <a:r>
              <a:rPr lang="fr-FR" sz="3600" dirty="0">
                <a:solidFill>
                  <a:srgbClr val="FF0000"/>
                </a:solidFill>
              </a:rPr>
              <a:t>ç</a:t>
            </a:r>
            <a:r>
              <a:rPr lang="fr-FR" sz="3600" dirty="0"/>
              <a:t>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</a:t>
            </a:r>
            <a:r>
              <a:rPr lang="fr-FR" sz="3600" dirty="0">
                <a:solidFill>
                  <a:srgbClr val="FF0000"/>
                </a:solidFill>
              </a:rPr>
              <a:t>c</a:t>
            </a:r>
            <a:r>
              <a:rPr lang="fr-FR" sz="3600" dirty="0"/>
              <a:t>itron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re</a:t>
            </a:r>
            <a:r>
              <a:rPr lang="fr-FR" sz="3600" dirty="0">
                <a:solidFill>
                  <a:srgbClr val="FF0000"/>
                </a:solidFill>
              </a:rPr>
              <a:t>ç</a:t>
            </a:r>
            <a:r>
              <a:rPr lang="fr-FR" sz="3600" dirty="0"/>
              <a:t>u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dé</a:t>
            </a:r>
            <a:r>
              <a:rPr lang="fr-FR" sz="3600" dirty="0">
                <a:solidFill>
                  <a:srgbClr val="FF0000"/>
                </a:solidFill>
              </a:rPr>
              <a:t>ç</a:t>
            </a:r>
            <a:r>
              <a:rPr lang="fr-FR" sz="3600" dirty="0"/>
              <a:t>u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</a:rPr>
              <a:t>une sor</a:t>
            </a:r>
            <a:r>
              <a:rPr lang="fr-FR" sz="3600" dirty="0">
                <a:solidFill>
                  <a:srgbClr val="FF0000"/>
                </a:solidFill>
              </a:rPr>
              <a:t>c</a:t>
            </a:r>
            <a:r>
              <a:rPr lang="fr-FR" sz="3600" dirty="0">
                <a:solidFill>
                  <a:prstClr val="black"/>
                </a:solidFill>
              </a:rPr>
              <a:t>ière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une </a:t>
            </a:r>
            <a:r>
              <a:rPr lang="fr-FR" sz="3600" dirty="0">
                <a:solidFill>
                  <a:srgbClr val="FF0000"/>
                </a:solidFill>
                <a:latin typeface="Calibri" panose="020F0502020204030204"/>
              </a:rPr>
              <a:t>c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erise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nous tra</a:t>
            </a:r>
            <a:r>
              <a:rPr lang="fr-FR" sz="3600" dirty="0">
                <a:solidFill>
                  <a:srgbClr val="FF0000"/>
                </a:solidFill>
                <a:latin typeface="Calibri" panose="020F0502020204030204"/>
              </a:rPr>
              <a:t>ç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ons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commer</a:t>
            </a:r>
            <a:r>
              <a:rPr lang="fr-FR" sz="3600" dirty="0">
                <a:solidFill>
                  <a:srgbClr val="FF0000"/>
                </a:solidFill>
                <a:latin typeface="Calibri" panose="020F0502020204030204"/>
              </a:rPr>
              <a:t>ç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ant</a:t>
            </a:r>
          </a:p>
          <a:p>
            <a:pPr marL="0" indent="0">
              <a:buNone/>
            </a:pPr>
            <a:endParaRPr lang="fr-FR" sz="36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9995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féminin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ami cher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gentil garçon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360268" y="1670935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 coq bavard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/>
              <a:t>le joli loup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988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ami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ch</a:t>
            </a:r>
            <a:r>
              <a:rPr lang="fr-FR" sz="3600" dirty="0">
                <a:solidFill>
                  <a:srgbClr val="FF0000"/>
                </a:solidFill>
              </a:rPr>
              <a:t>è</a:t>
            </a:r>
            <a:r>
              <a:rPr lang="fr-FR" sz="3600" dirty="0"/>
              <a:t>r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gentil</a:t>
            </a:r>
            <a:r>
              <a:rPr lang="fr-FR" sz="3600" dirty="0">
                <a:solidFill>
                  <a:srgbClr val="FF0000"/>
                </a:solidFill>
              </a:rPr>
              <a:t>le</a:t>
            </a:r>
            <a:r>
              <a:rPr lang="fr-FR" sz="3600" dirty="0"/>
              <a:t> </a:t>
            </a:r>
            <a:r>
              <a:rPr lang="fr-FR" sz="3600" dirty="0">
                <a:solidFill>
                  <a:srgbClr val="FF0000"/>
                </a:solidFill>
              </a:rPr>
              <a:t>fille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</a:t>
            </a:r>
            <a:r>
              <a:rPr lang="fr-FR" sz="3600" dirty="0">
                <a:solidFill>
                  <a:srgbClr val="FF0000"/>
                </a:solidFill>
              </a:rPr>
              <a:t>poule</a:t>
            </a:r>
            <a:r>
              <a:rPr lang="fr-FR" sz="3600" dirty="0"/>
              <a:t> bavard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la</a:t>
            </a:r>
            <a:r>
              <a:rPr lang="fr-FR" sz="3600" dirty="0"/>
              <a:t> joli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lou</a:t>
            </a:r>
            <a:r>
              <a:rPr lang="fr-FR" sz="3600" dirty="0">
                <a:solidFill>
                  <a:srgbClr val="FF0000"/>
                </a:solidFill>
              </a:rPr>
              <a:t>ve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847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féminin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enfant sensible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vendeur heureux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360268" y="1670935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 honnête banquier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/>
              <a:t>un veilleur prudent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501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enfant sensible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vendeu</a:t>
            </a:r>
            <a:r>
              <a:rPr lang="fr-FR" sz="3600" dirty="0">
                <a:solidFill>
                  <a:srgbClr val="FF0000"/>
                </a:solidFill>
              </a:rPr>
              <a:t>se</a:t>
            </a:r>
            <a:r>
              <a:rPr lang="fr-FR" sz="3600" dirty="0"/>
              <a:t> heureu</a:t>
            </a:r>
            <a:r>
              <a:rPr lang="fr-FR" sz="3600" dirty="0">
                <a:solidFill>
                  <a:srgbClr val="FF0000"/>
                </a:solidFill>
              </a:rPr>
              <a:t>se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honnête banqui</a:t>
            </a:r>
            <a:r>
              <a:rPr lang="fr-FR" sz="3600" dirty="0">
                <a:solidFill>
                  <a:srgbClr val="FF0000"/>
                </a:solidFill>
              </a:rPr>
              <a:t>ère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veilleu</a:t>
            </a:r>
            <a:r>
              <a:rPr lang="fr-FR" sz="3600" dirty="0">
                <a:solidFill>
                  <a:srgbClr val="FF0000"/>
                </a:solidFill>
              </a:rPr>
              <a:t>se</a:t>
            </a:r>
            <a:r>
              <a:rPr lang="fr-FR" sz="3600" dirty="0"/>
              <a:t> prudent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923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pluriel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 enfant sage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/>
              <a:t>un beau livre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360268" y="1670935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/>
              <a:t>un gaz incolore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/>
              <a:t>Une bouteille chaude</a:t>
            </a:r>
          </a:p>
          <a:p>
            <a:endParaRPr lang="fr-FR" u="sng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223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</a:t>
            </a:r>
            <a:r>
              <a:rPr lang="fr-FR" sz="3600" dirty="0"/>
              <a:t> enfant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sage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endParaRPr lang="fr-FR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</a:t>
            </a:r>
            <a:r>
              <a:rPr lang="fr-FR" sz="3600" dirty="0"/>
              <a:t> beau</a:t>
            </a:r>
            <a:r>
              <a:rPr lang="fr-FR" sz="3600" dirty="0">
                <a:solidFill>
                  <a:srgbClr val="FF0000"/>
                </a:solidFill>
              </a:rPr>
              <a:t>x</a:t>
            </a:r>
            <a:r>
              <a:rPr lang="fr-FR" sz="3600" dirty="0"/>
              <a:t> livre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pPr marL="0" indent="0">
              <a:buNone/>
            </a:pPr>
            <a:endParaRPr lang="fr-FR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FF0000"/>
                </a:solidFill>
              </a:rPr>
              <a:t>des</a:t>
            </a:r>
            <a:r>
              <a:rPr lang="fr-FR" sz="3600" dirty="0"/>
              <a:t> gaz incolore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FF0000"/>
                </a:solidFill>
              </a:rPr>
              <a:t>des</a:t>
            </a:r>
            <a:r>
              <a:rPr lang="fr-FR" sz="3600" dirty="0"/>
              <a:t> bouteille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chaude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pluriel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 taureau féroce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/>
              <a:t>un gros nez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360268" y="1670935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3600" dirty="0"/>
              <a:t>un cheval rapide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/>
              <a:t>le château gris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</a:t>
            </a:r>
            <a:r>
              <a:rPr lang="fr-FR" sz="3600" dirty="0"/>
              <a:t> taureau</a:t>
            </a:r>
            <a:r>
              <a:rPr lang="fr-FR" sz="3600" dirty="0">
                <a:solidFill>
                  <a:srgbClr val="FF0000"/>
                </a:solidFill>
              </a:rPr>
              <a:t>x</a:t>
            </a:r>
            <a:r>
              <a:rPr lang="fr-FR" sz="3600" dirty="0"/>
              <a:t> féroce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endParaRPr lang="fr-FR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 </a:t>
            </a:r>
            <a:r>
              <a:rPr lang="fr-FR" sz="3600" dirty="0"/>
              <a:t>gros nez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</a:t>
            </a:r>
            <a:r>
              <a:rPr lang="fr-FR" sz="3600" dirty="0"/>
              <a:t> chev</a:t>
            </a:r>
            <a:r>
              <a:rPr lang="fr-FR" sz="3600" dirty="0">
                <a:solidFill>
                  <a:srgbClr val="FF0000"/>
                </a:solidFill>
              </a:rPr>
              <a:t>aux</a:t>
            </a:r>
            <a:r>
              <a:rPr lang="fr-FR" sz="3600" dirty="0"/>
              <a:t> rapide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les</a:t>
            </a:r>
            <a:r>
              <a:rPr lang="fr-FR" sz="3600" dirty="0"/>
              <a:t> château</a:t>
            </a:r>
            <a:r>
              <a:rPr lang="fr-FR" sz="3600" dirty="0">
                <a:solidFill>
                  <a:srgbClr val="FF0000"/>
                </a:solidFill>
              </a:rPr>
              <a:t>x</a:t>
            </a:r>
            <a:r>
              <a:rPr lang="fr-FR" sz="3600" dirty="0"/>
              <a:t> gris</a:t>
            </a:r>
            <a:endParaRPr lang="fr-FR" sz="3600" dirty="0">
              <a:solidFill>
                <a:srgbClr val="FF0000"/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479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g ou </a:t>
            </a:r>
            <a:r>
              <a:rPr lang="fr-FR" b="1" dirty="0" err="1"/>
              <a:t>gu</a:t>
            </a:r>
            <a:r>
              <a:rPr lang="fr-FR" b="1" dirty="0"/>
              <a:t>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…</a:t>
            </a:r>
            <a:r>
              <a:rPr lang="fr-FR" sz="3600" dirty="0" err="1"/>
              <a:t>idon</a:t>
            </a:r>
            <a:endParaRPr lang="fr-FR" sz="3600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le …</a:t>
            </a:r>
            <a:r>
              <a:rPr lang="fr-FR" sz="3600" dirty="0" err="1"/>
              <a:t>âteau</a:t>
            </a:r>
            <a:endParaRPr lang="fr-FR" sz="3600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une va…e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…</a:t>
            </a:r>
            <a:r>
              <a:rPr lang="fr-FR" sz="3600" dirty="0" err="1"/>
              <a:t>oûter</a:t>
            </a: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360268" y="1670935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3600" dirty="0"/>
              <a:t>une …ourde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le mu…et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dé…</a:t>
            </a: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isement</a:t>
            </a:r>
            <a:endParaRPr lang="fr-FR" sz="3600" dirty="0">
              <a:solidFill>
                <a:prstClr val="black"/>
              </a:solidFill>
              <a:latin typeface="Calibri" panose="020F0502020204030204"/>
            </a:endParaRP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…arde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le …</a:t>
            </a: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ichet</a:t>
            </a:r>
            <a:endParaRPr lang="fr-FR" sz="36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632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</a:t>
            </a:r>
            <a:r>
              <a:rPr lang="fr-FR" sz="3600" dirty="0">
                <a:solidFill>
                  <a:srgbClr val="FF0000"/>
                </a:solidFill>
              </a:rPr>
              <a:t>gu</a:t>
            </a:r>
            <a:r>
              <a:rPr lang="fr-FR" sz="3600" dirty="0"/>
              <a:t>idon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le </a:t>
            </a:r>
            <a:r>
              <a:rPr lang="fr-FR" sz="3600" dirty="0">
                <a:solidFill>
                  <a:srgbClr val="FF0000"/>
                </a:solidFill>
              </a:rPr>
              <a:t>g</a:t>
            </a:r>
            <a:r>
              <a:rPr lang="fr-FR" sz="3600" dirty="0"/>
              <a:t>âteau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une va</a:t>
            </a:r>
            <a:r>
              <a:rPr lang="fr-FR" sz="3600" dirty="0">
                <a:solidFill>
                  <a:srgbClr val="FF0000"/>
                </a:solidFill>
              </a:rPr>
              <a:t>gu</a:t>
            </a:r>
            <a:r>
              <a:rPr lang="fr-FR" sz="3600" dirty="0"/>
              <a:t>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 </a:t>
            </a:r>
            <a:r>
              <a:rPr lang="fr-FR" sz="3600" dirty="0">
                <a:solidFill>
                  <a:srgbClr val="FF0000"/>
                </a:solidFill>
              </a:rPr>
              <a:t>g</a:t>
            </a:r>
            <a:r>
              <a:rPr lang="fr-FR" sz="3600" dirty="0"/>
              <a:t>oûter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une </a:t>
            </a:r>
            <a:r>
              <a:rPr lang="fr-FR" sz="3600" dirty="0">
                <a:solidFill>
                  <a:srgbClr val="FF0000"/>
                </a:solidFill>
              </a:rPr>
              <a:t>g</a:t>
            </a:r>
            <a:r>
              <a:rPr lang="fr-FR" sz="3600" dirty="0"/>
              <a:t>ourde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le mu</a:t>
            </a:r>
            <a:r>
              <a:rPr lang="fr-FR" sz="3600" dirty="0">
                <a:solidFill>
                  <a:srgbClr val="FF0000"/>
                </a:solidFill>
                <a:latin typeface="Calibri" panose="020F0502020204030204"/>
              </a:rPr>
              <a:t>gu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et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dé</a:t>
            </a:r>
            <a:r>
              <a:rPr lang="fr-FR" sz="3600" dirty="0">
                <a:solidFill>
                  <a:srgbClr val="FF0000"/>
                </a:solidFill>
                <a:latin typeface="Calibri" panose="020F0502020204030204"/>
              </a:rPr>
              <a:t>gu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isement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</a:t>
            </a:r>
            <a:r>
              <a:rPr lang="fr-FR" sz="3600" dirty="0">
                <a:solidFill>
                  <a:srgbClr val="FF0000"/>
                </a:solidFill>
                <a:latin typeface="Calibri" panose="020F0502020204030204"/>
              </a:rPr>
              <a:t>g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arde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le </a:t>
            </a:r>
            <a:r>
              <a:rPr lang="fr-FR" sz="3600" dirty="0">
                <a:solidFill>
                  <a:srgbClr val="FF0000"/>
                </a:solidFill>
                <a:latin typeface="Calibri" panose="020F0502020204030204"/>
              </a:rPr>
              <a:t>gu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ichet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073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g ou </a:t>
            </a:r>
            <a:r>
              <a:rPr lang="fr-FR" b="1" dirty="0" err="1"/>
              <a:t>ge</a:t>
            </a:r>
            <a:r>
              <a:rPr lang="fr-FR" b="1" dirty="0"/>
              <a:t>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638" y="1677540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nous na…</a:t>
            </a:r>
            <a:r>
              <a:rPr lang="fr-FR" sz="3600" dirty="0" err="1"/>
              <a:t>ons</a:t>
            </a:r>
            <a:endParaRPr lang="fr-FR" sz="3600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une …</a:t>
            </a:r>
            <a:r>
              <a:rPr lang="fr-FR" sz="3600" dirty="0" err="1"/>
              <a:t>irafe</a:t>
            </a:r>
            <a:endParaRPr lang="fr-FR" sz="3600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la </a:t>
            </a:r>
            <a:r>
              <a:rPr lang="fr-FR" sz="3600" dirty="0" err="1"/>
              <a:t>ven</a:t>
            </a:r>
            <a:r>
              <a:rPr lang="fr-FR" sz="3600" dirty="0"/>
              <a:t>…</a:t>
            </a:r>
            <a:r>
              <a:rPr lang="fr-FR" sz="3600" dirty="0" err="1"/>
              <a:t>ance</a:t>
            </a:r>
            <a:endParaRPr lang="fr-FR" sz="3600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la sa…esse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360268" y="1670935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je man…ais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</a:rPr>
              <a:t>une na…</a:t>
            </a:r>
            <a:r>
              <a:rPr lang="fr-FR" sz="3600" dirty="0" err="1">
                <a:solidFill>
                  <a:prstClr val="black"/>
                </a:solidFill>
              </a:rPr>
              <a:t>oire</a:t>
            </a:r>
            <a:endParaRPr lang="fr-FR" sz="3600" dirty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ma…</a:t>
            </a: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icien</a:t>
            </a:r>
            <a:endParaRPr lang="fr-FR" sz="3600" dirty="0">
              <a:solidFill>
                <a:prstClr val="black"/>
              </a:solidFill>
              <a:latin typeface="Calibri" panose="020F0502020204030204"/>
            </a:endParaRP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…</a:t>
            </a: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énie</a:t>
            </a:r>
            <a:endParaRPr lang="fr-FR" sz="3600" dirty="0">
              <a:solidFill>
                <a:prstClr val="black"/>
              </a:solidFill>
              <a:latin typeface="Calibri" panose="020F0502020204030204"/>
            </a:endParaRP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</a:t>
            </a: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bou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…</a:t>
            </a: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oir</a:t>
            </a:r>
            <a:endParaRPr lang="fr-FR" sz="36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494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nous na</a:t>
            </a:r>
            <a:r>
              <a:rPr lang="fr-FR" sz="3600" dirty="0">
                <a:solidFill>
                  <a:srgbClr val="FF0000"/>
                </a:solidFill>
              </a:rPr>
              <a:t>ge</a:t>
            </a:r>
            <a:r>
              <a:rPr lang="fr-FR" sz="3600" dirty="0"/>
              <a:t>ons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une </a:t>
            </a:r>
            <a:r>
              <a:rPr lang="fr-FR" sz="3600" dirty="0">
                <a:solidFill>
                  <a:srgbClr val="FF0000"/>
                </a:solidFill>
              </a:rPr>
              <a:t>g</a:t>
            </a:r>
            <a:r>
              <a:rPr lang="fr-FR" sz="3600" dirty="0"/>
              <a:t>irafe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la ven</a:t>
            </a:r>
            <a:r>
              <a:rPr lang="fr-FR" sz="3600" dirty="0">
                <a:solidFill>
                  <a:srgbClr val="FF0000"/>
                </a:solidFill>
              </a:rPr>
              <a:t>ge</a:t>
            </a:r>
            <a:r>
              <a:rPr lang="fr-FR" sz="3600" dirty="0"/>
              <a:t>ance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la sa</a:t>
            </a:r>
            <a:r>
              <a:rPr lang="fr-FR" sz="3600" dirty="0">
                <a:solidFill>
                  <a:srgbClr val="FF0000"/>
                </a:solidFill>
              </a:rPr>
              <a:t>g</a:t>
            </a:r>
            <a:r>
              <a:rPr lang="fr-FR" sz="3600" dirty="0"/>
              <a:t>esse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je man</a:t>
            </a:r>
            <a:r>
              <a:rPr lang="fr-FR" sz="3600" dirty="0">
                <a:solidFill>
                  <a:srgbClr val="FF0000"/>
                </a:solidFill>
              </a:rPr>
              <a:t>ge</a:t>
            </a:r>
            <a:r>
              <a:rPr lang="fr-FR" sz="3600" dirty="0"/>
              <a:t>ais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</a:rPr>
              <a:t>une na</a:t>
            </a:r>
            <a:r>
              <a:rPr lang="fr-FR" sz="3600" dirty="0">
                <a:solidFill>
                  <a:srgbClr val="FF0000"/>
                </a:solidFill>
              </a:rPr>
              <a:t>ge</a:t>
            </a:r>
            <a:r>
              <a:rPr lang="fr-FR" sz="3600" dirty="0">
                <a:solidFill>
                  <a:prstClr val="black"/>
                </a:solidFill>
              </a:rPr>
              <a:t>oire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ma</a:t>
            </a:r>
            <a:r>
              <a:rPr lang="fr-FR" sz="3600" dirty="0">
                <a:solidFill>
                  <a:srgbClr val="FF0000"/>
                </a:solidFill>
                <a:latin typeface="Calibri" panose="020F0502020204030204"/>
              </a:rPr>
              <a:t>g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icien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</a:t>
            </a:r>
            <a:r>
              <a:rPr lang="fr-FR" sz="3600" dirty="0">
                <a:solidFill>
                  <a:srgbClr val="FF0000"/>
                </a:solidFill>
                <a:latin typeface="Calibri" panose="020F0502020204030204"/>
              </a:rPr>
              <a:t>g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énie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bou</a:t>
            </a:r>
            <a:r>
              <a:rPr lang="fr-FR" sz="3600" dirty="0">
                <a:solidFill>
                  <a:srgbClr val="FF0000"/>
                </a:solidFill>
                <a:latin typeface="Calibri" panose="020F0502020204030204"/>
              </a:rPr>
              <a:t>ge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oir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678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449</Words>
  <Application>Microsoft Office PowerPoint</Application>
  <PresentationFormat>Grand écran</PresentationFormat>
  <Paragraphs>212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Thème Office</vt:lpstr>
      <vt:lpstr>Révisions d’orthographe</vt:lpstr>
      <vt:lpstr>Mets au pluriel</vt:lpstr>
      <vt:lpstr>Correction</vt:lpstr>
      <vt:lpstr>Mets au pluriel</vt:lpstr>
      <vt:lpstr>Correction</vt:lpstr>
      <vt:lpstr>Écris g ou gu : </vt:lpstr>
      <vt:lpstr>Correction</vt:lpstr>
      <vt:lpstr>Écris g ou ge : </vt:lpstr>
      <vt:lpstr>Correction</vt:lpstr>
      <vt:lpstr>Écris s ou ss : </vt:lpstr>
      <vt:lpstr>Correction</vt:lpstr>
      <vt:lpstr>Écris c ou ç : </vt:lpstr>
      <vt:lpstr>Correction</vt:lpstr>
      <vt:lpstr>Mets au féminin :</vt:lpstr>
      <vt:lpstr>Correction</vt:lpstr>
      <vt:lpstr>Mets au féminin :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35</cp:revision>
  <dcterms:created xsi:type="dcterms:W3CDTF">2021-07-17T07:25:24Z</dcterms:created>
  <dcterms:modified xsi:type="dcterms:W3CDTF">2022-01-30T11:18:47Z</dcterms:modified>
</cp:coreProperties>
</file>